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1" r:id="rId2"/>
    <p:sldId id="265" r:id="rId3"/>
    <p:sldId id="262" r:id="rId4"/>
    <p:sldId id="263" r:id="rId5"/>
    <p:sldId id="264" r:id="rId6"/>
    <p:sldId id="266" r:id="rId7"/>
    <p:sldId id="267" r:id="rId8"/>
    <p:sldId id="268" r:id="rId9"/>
    <p:sldId id="269" r:id="rId10"/>
  </p:sldIdLst>
  <p:sldSz cx="6858000" cy="9144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3" autoAdjust="0"/>
    <p:restoredTop sz="93237" autoAdjust="0"/>
  </p:normalViewPr>
  <p:slideViewPr>
    <p:cSldViewPr>
      <p:cViewPr>
        <p:scale>
          <a:sx n="69" d="100"/>
          <a:sy n="69" d="100"/>
        </p:scale>
        <p:origin x="-1920" y="-2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15C00-7CEC-4159-8237-71E50D1E7837}" type="datetimeFigureOut">
              <a:rPr lang="tr-TR" smtClean="0"/>
              <a:t>27.07.2020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12323-2D1F-4B42-93E2-DCC61F9DBFCD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12323-2D1F-4B42-93E2-DCC61F9DBFCD}" type="slidenum">
              <a:rPr lang="tr-TR" smtClean="0"/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12323-2D1F-4B42-93E2-DCC61F9DBFCD}" type="slidenum">
              <a:rPr lang="tr-TR" smtClean="0"/>
              <a:t>2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12323-2D1F-4B42-93E2-DCC61F9DBFCD}" type="slidenum">
              <a:rPr lang="tr-TR" smtClean="0"/>
              <a:t>3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12323-2D1F-4B42-93E2-DCC61F9DBFCD}" type="slidenum">
              <a:rPr lang="tr-TR" smtClean="0"/>
              <a:t>4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12323-2D1F-4B42-93E2-DCC61F9DBFCD}" type="slidenum">
              <a:rPr lang="tr-TR" smtClean="0"/>
              <a:t>5</a:t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12323-2D1F-4B42-93E2-DCC61F9DBFCD}" type="slidenum">
              <a:rPr lang="tr-TR" smtClean="0"/>
              <a:t>6</a:t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12323-2D1F-4B42-93E2-DCC61F9DBFCD}" type="slidenum">
              <a:rPr lang="tr-TR" smtClean="0"/>
              <a:t>7</a:t>
            </a:fld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12323-2D1F-4B42-93E2-DCC61F9DBFCD}" type="slidenum">
              <a:rPr lang="tr-TR" smtClean="0"/>
              <a:t>8</a:t>
            </a:fld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12323-2D1F-4B42-93E2-DCC61F9DBFCD}" type="slidenum">
              <a:rPr lang="tr-TR" smtClean="0"/>
              <a:t>9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371A-0BDB-4439-976E-E6259427184F}" type="datetimeFigureOut">
              <a:rPr lang="tr-TR" smtClean="0"/>
              <a:t>27.07.2020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2FB9-BAA8-4F59-86ED-E4439F1951C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371A-0BDB-4439-976E-E6259427184F}" type="datetimeFigureOut">
              <a:rPr lang="tr-TR" smtClean="0"/>
              <a:t>27.07.2020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2FB9-BAA8-4F59-86ED-E4439F1951C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371A-0BDB-4439-976E-E6259427184F}" type="datetimeFigureOut">
              <a:rPr lang="tr-TR" smtClean="0"/>
              <a:t>27.07.2020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2FB9-BAA8-4F59-86ED-E4439F1951C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371A-0BDB-4439-976E-E6259427184F}" type="datetimeFigureOut">
              <a:rPr lang="tr-TR" smtClean="0"/>
              <a:t>27.07.2020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2FB9-BAA8-4F59-86ED-E4439F1951C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371A-0BDB-4439-976E-E6259427184F}" type="datetimeFigureOut">
              <a:rPr lang="tr-TR" smtClean="0"/>
              <a:t>27.07.2020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2FB9-BAA8-4F59-86ED-E4439F1951C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371A-0BDB-4439-976E-E6259427184F}" type="datetimeFigureOut">
              <a:rPr lang="tr-TR" smtClean="0"/>
              <a:t>27.07.2020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2FB9-BAA8-4F59-86ED-E4439F1951C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371A-0BDB-4439-976E-E6259427184F}" type="datetimeFigureOut">
              <a:rPr lang="tr-TR" smtClean="0"/>
              <a:t>27.07.2020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2FB9-BAA8-4F59-86ED-E4439F1951C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371A-0BDB-4439-976E-E6259427184F}" type="datetimeFigureOut">
              <a:rPr lang="tr-TR" smtClean="0"/>
              <a:t>27.07.2020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2FB9-BAA8-4F59-86ED-E4439F1951C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371A-0BDB-4439-976E-E6259427184F}" type="datetimeFigureOut">
              <a:rPr lang="tr-TR" smtClean="0"/>
              <a:t>27.07.2020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2FB9-BAA8-4F59-86ED-E4439F1951C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371A-0BDB-4439-976E-E6259427184F}" type="datetimeFigureOut">
              <a:rPr lang="tr-TR" smtClean="0"/>
              <a:t>27.07.2020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2FB9-BAA8-4F59-86ED-E4439F1951C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371A-0BDB-4439-976E-E6259427184F}" type="datetimeFigureOut">
              <a:rPr lang="tr-TR" smtClean="0"/>
              <a:t>27.07.2020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2FB9-BAA8-4F59-86ED-E4439F1951C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F371A-0BDB-4439-976E-E6259427184F}" type="datetimeFigureOut">
              <a:rPr lang="tr-TR" smtClean="0"/>
              <a:t>27.07.2020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12FB9-BAA8-4F59-86ED-E4439F1951CA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Resim" descr="KK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0928" y="179512"/>
            <a:ext cx="1296144" cy="1296144"/>
          </a:xfrm>
          <a:prstGeom prst="rect">
            <a:avLst/>
          </a:prstGeom>
        </p:spPr>
      </p:pic>
      <p:sp>
        <p:nvSpPr>
          <p:cNvPr id="25" name="24 Dikdörtgen"/>
          <p:cNvSpPr/>
          <p:nvPr/>
        </p:nvSpPr>
        <p:spPr>
          <a:xfrm>
            <a:off x="0" y="8532440"/>
            <a:ext cx="6858000" cy="611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00" dirty="0" smtClean="0"/>
              <a:t>MİLSAN MİL MENTEŞE</a:t>
            </a:r>
          </a:p>
          <a:p>
            <a:pPr algn="ctr"/>
            <a:r>
              <a:rPr lang="tr-TR" sz="900" dirty="0" smtClean="0"/>
              <a:t>0505 577 1738</a:t>
            </a:r>
          </a:p>
          <a:p>
            <a:pPr algn="ctr"/>
            <a:r>
              <a:rPr lang="tr-TR" sz="900" dirty="0" smtClean="0"/>
              <a:t>www.</a:t>
            </a:r>
            <a:r>
              <a:rPr lang="tr-TR" sz="900" dirty="0" err="1" smtClean="0"/>
              <a:t>milsanmilmentese</a:t>
            </a:r>
            <a:r>
              <a:rPr lang="tr-TR" sz="900" dirty="0" smtClean="0"/>
              <a:t>.com</a:t>
            </a:r>
          </a:p>
        </p:txBody>
      </p:sp>
      <p:graphicFrame>
        <p:nvGraphicFramePr>
          <p:cNvPr id="29" name="28 Tablo"/>
          <p:cNvGraphicFramePr>
            <a:graphicFrameLocks noGrp="1"/>
          </p:cNvGraphicFramePr>
          <p:nvPr/>
        </p:nvGraphicFramePr>
        <p:xfrm>
          <a:off x="476672" y="5331673"/>
          <a:ext cx="3886200" cy="2192655"/>
        </p:xfrm>
        <a:graphic>
          <a:graphicData uri="http://schemas.openxmlformats.org/drawingml/2006/table">
            <a:tbl>
              <a:tblPr/>
              <a:tblGrid>
                <a:gridCol w="609600"/>
                <a:gridCol w="558800"/>
                <a:gridCol w="1498600"/>
                <a:gridCol w="6096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MİL MENTEŞELER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BOY (mm)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KUTU ADET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KANATLI MENTEŞE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KANATLI MENTEŞE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KANATLI MENTEŞE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KANATLI MENTEŞE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KANATLI MENTEŞE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KANATLI MENTEŞE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KANATLI MENTEŞE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2" name="31 Tablo"/>
          <p:cNvGraphicFramePr>
            <a:graphicFrameLocks noGrp="1"/>
          </p:cNvGraphicFramePr>
          <p:nvPr/>
        </p:nvGraphicFramePr>
        <p:xfrm>
          <a:off x="476672" y="2123728"/>
          <a:ext cx="3581400" cy="2764155"/>
        </p:xfrm>
        <a:graphic>
          <a:graphicData uri="http://schemas.openxmlformats.org/drawingml/2006/table">
            <a:tbl>
              <a:tblPr/>
              <a:tblGrid>
                <a:gridCol w="609600"/>
                <a:gridCol w="558800"/>
                <a:gridCol w="1193800"/>
                <a:gridCol w="6096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MİL MENTEŞELER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BOY (mm)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KUTU ADET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MİL MENTEŞE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54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MİL MENTEŞE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MİL MENTEŞE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66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MİL MENTEŞE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MİL MENTEŞE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MİL MENTEŞE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MİL MENTEŞE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MİL MENTEŞE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MİL MENTEŞE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MİL MENTEŞE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 cstate="print"/>
          <a:srcRect l="72555" t="17905" r="-76" b="53140"/>
          <a:stretch>
            <a:fillRect/>
          </a:stretch>
        </p:blipFill>
        <p:spPr bwMode="auto">
          <a:xfrm>
            <a:off x="4389597" y="2339752"/>
            <a:ext cx="2468403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 cstate="print"/>
          <a:srcRect l="72555" t="51959" r="-76" b="22061"/>
          <a:stretch>
            <a:fillRect/>
          </a:stretch>
        </p:blipFill>
        <p:spPr bwMode="auto">
          <a:xfrm>
            <a:off x="4581128" y="5220072"/>
            <a:ext cx="2016224" cy="27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Resim" descr="KK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0928" y="179512"/>
            <a:ext cx="1296144" cy="1296144"/>
          </a:xfrm>
          <a:prstGeom prst="rect">
            <a:avLst/>
          </a:prstGeom>
        </p:spPr>
      </p:pic>
      <p:graphicFrame>
        <p:nvGraphicFramePr>
          <p:cNvPr id="8" name="7 Tablo"/>
          <p:cNvGraphicFramePr>
            <a:graphicFrameLocks noGrp="1"/>
          </p:cNvGraphicFramePr>
          <p:nvPr/>
        </p:nvGraphicFramePr>
        <p:xfrm>
          <a:off x="464163" y="2097420"/>
          <a:ext cx="3594100" cy="1394460"/>
        </p:xfrm>
        <a:graphic>
          <a:graphicData uri="http://schemas.openxmlformats.org/drawingml/2006/table">
            <a:tbl>
              <a:tblPr/>
              <a:tblGrid>
                <a:gridCol w="609062"/>
                <a:gridCol w="558307"/>
                <a:gridCol w="1208607"/>
                <a:gridCol w="609062"/>
                <a:gridCol w="609062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UZUN KANATLI MENTEŞE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BOY (mm)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KUTU ADET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KANATLI MENTEŞE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162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KANATLI MENTEŞE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162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14 Tablo"/>
          <p:cNvGraphicFramePr>
            <a:graphicFrameLocks noGrp="1"/>
          </p:cNvGraphicFramePr>
          <p:nvPr/>
        </p:nvGraphicFramePr>
        <p:xfrm>
          <a:off x="470463" y="3851920"/>
          <a:ext cx="3594100" cy="1775460"/>
        </p:xfrm>
        <a:graphic>
          <a:graphicData uri="http://schemas.openxmlformats.org/drawingml/2006/table">
            <a:tbl>
              <a:tblPr/>
              <a:tblGrid>
                <a:gridCol w="609062"/>
                <a:gridCol w="558307"/>
                <a:gridCol w="1208607"/>
                <a:gridCol w="609062"/>
                <a:gridCol w="609062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BİLYALI DÜZ MENTEŞE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BOY (mm)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KUTU ADET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BİLYALI MENTEŞE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 cm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BİLYALI MENTEŞE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 cm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BİLYALI MENTEŞE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 cm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BİLYALI MENTEŞE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 cm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16 Tablo"/>
          <p:cNvGraphicFramePr>
            <a:graphicFrameLocks noGrp="1"/>
          </p:cNvGraphicFramePr>
          <p:nvPr/>
        </p:nvGraphicFramePr>
        <p:xfrm>
          <a:off x="464163" y="6012160"/>
          <a:ext cx="4203700" cy="2192655"/>
        </p:xfrm>
        <a:graphic>
          <a:graphicData uri="http://schemas.openxmlformats.org/drawingml/2006/table">
            <a:tbl>
              <a:tblPr/>
              <a:tblGrid>
                <a:gridCol w="609140"/>
                <a:gridCol w="558378"/>
                <a:gridCol w="1817902"/>
                <a:gridCol w="609140"/>
                <a:gridCol w="60914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DEKOROTİF MİL MENTEŞE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BOY (mm)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KUTU ADET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BİLYALI DEKOROTİF MENTEŞE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BİLYALI DEKOROTİF MENTEŞE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BİLYALI DEKOROTİF MENTEŞE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BİLYALI DEKOROTİF MENTEŞE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BİLYALI DEKOROTİF MENTEŞE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BİLYALI DEKOROTİF MENTEŞE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BİLYALI DEKOROTİF MENTEŞE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 l="5817" t="11224" r="66550" b="70409"/>
          <a:stretch>
            <a:fillRect/>
          </a:stretch>
        </p:blipFill>
        <p:spPr bwMode="auto">
          <a:xfrm>
            <a:off x="4460607" y="3851920"/>
            <a:ext cx="205222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 l="73612" t="50394" r="3544" b="16659"/>
          <a:stretch>
            <a:fillRect/>
          </a:stretch>
        </p:blipFill>
        <p:spPr bwMode="auto">
          <a:xfrm>
            <a:off x="4593919" y="1835696"/>
            <a:ext cx="91080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 l="5817" t="31632" r="64542" b="50001"/>
          <a:stretch>
            <a:fillRect/>
          </a:stretch>
        </p:blipFill>
        <p:spPr bwMode="auto">
          <a:xfrm>
            <a:off x="4856651" y="6444208"/>
            <a:ext cx="195672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Dikdörtgen"/>
          <p:cNvSpPr/>
          <p:nvPr/>
        </p:nvSpPr>
        <p:spPr>
          <a:xfrm>
            <a:off x="0" y="8532440"/>
            <a:ext cx="6858000" cy="611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00" dirty="0" smtClean="0"/>
              <a:t>MİLSAN MİL MENTEŞE</a:t>
            </a:r>
          </a:p>
          <a:p>
            <a:pPr algn="ctr"/>
            <a:r>
              <a:rPr lang="tr-TR" sz="900" dirty="0" smtClean="0"/>
              <a:t>0505 577 1738</a:t>
            </a:r>
          </a:p>
          <a:p>
            <a:pPr algn="ctr"/>
            <a:r>
              <a:rPr lang="tr-TR" sz="900" dirty="0" smtClean="0"/>
              <a:t>www.</a:t>
            </a:r>
            <a:r>
              <a:rPr lang="tr-TR" sz="900" dirty="0" err="1" smtClean="0"/>
              <a:t>milsanmilmentese</a:t>
            </a:r>
            <a:r>
              <a:rPr lang="tr-TR" sz="900" dirty="0" smtClean="0"/>
              <a:t>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Resim" descr="KK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0928" y="179512"/>
            <a:ext cx="1296144" cy="1296144"/>
          </a:xfrm>
          <a:prstGeom prst="rect">
            <a:avLst/>
          </a:prstGeom>
        </p:spPr>
      </p:pic>
      <p:sp>
        <p:nvSpPr>
          <p:cNvPr id="12" name="11 Dikdörtgen"/>
          <p:cNvSpPr/>
          <p:nvPr/>
        </p:nvSpPr>
        <p:spPr>
          <a:xfrm>
            <a:off x="0" y="8532440"/>
            <a:ext cx="6858000" cy="611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00" dirty="0" smtClean="0"/>
              <a:t>MİLSAN MİL MENTEŞE</a:t>
            </a:r>
          </a:p>
          <a:p>
            <a:pPr algn="ctr"/>
            <a:r>
              <a:rPr lang="tr-TR" sz="900" dirty="0" smtClean="0"/>
              <a:t>0505 577 1738</a:t>
            </a:r>
          </a:p>
          <a:p>
            <a:pPr algn="ctr"/>
            <a:r>
              <a:rPr lang="tr-TR" sz="900" dirty="0" smtClean="0"/>
              <a:t>www.</a:t>
            </a:r>
            <a:r>
              <a:rPr lang="tr-TR" sz="900" dirty="0" err="1" smtClean="0"/>
              <a:t>milsanmilmentese</a:t>
            </a:r>
            <a:r>
              <a:rPr lang="tr-TR" sz="900" dirty="0" smtClean="0"/>
              <a:t>.com</a:t>
            </a:r>
          </a:p>
        </p:txBody>
      </p:sp>
      <p:graphicFrame>
        <p:nvGraphicFramePr>
          <p:cNvPr id="14" name="13 Tablo"/>
          <p:cNvGraphicFramePr>
            <a:graphicFrameLocks noGrp="1"/>
          </p:cNvGraphicFramePr>
          <p:nvPr/>
        </p:nvGraphicFramePr>
        <p:xfrm>
          <a:off x="404664" y="2104344"/>
          <a:ext cx="4572000" cy="1747576"/>
        </p:xfrm>
        <a:graphic>
          <a:graphicData uri="http://schemas.openxmlformats.org/drawingml/2006/table">
            <a:tbl>
              <a:tblPr/>
              <a:tblGrid>
                <a:gridCol w="588354"/>
                <a:gridCol w="539324"/>
                <a:gridCol w="2267614"/>
                <a:gridCol w="588354"/>
                <a:gridCol w="588354"/>
              </a:tblGrid>
              <a:tr h="33278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193" marR="9193" marT="9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193" marR="9193" marT="9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ÜSTTEN YAĞ DELİKLİ ÇELİK KAPI MENTEŞELERİ</a:t>
                      </a:r>
                    </a:p>
                  </a:txBody>
                  <a:tcPr marL="9193" marR="9193" marT="9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193" marR="9193" marT="9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193" marR="9193" marT="9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17099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37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BOY (mm)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KUTU ADET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17099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193" marR="9193" marT="919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1350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ÜSTTEN YAĞ DELİKLİ BİLYALI MENTEŞE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1351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ÜSTTEN YAĞ DELİKLİ BİLYALI MENTEŞE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1352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ÜSTTEN YAĞ DELİKLİ BİLYALI MENTEŞE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1353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ÜSTTEN YAĞ DELİKLİ BİLYALI MENTEŞE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15 Tablo"/>
          <p:cNvGraphicFramePr>
            <a:graphicFrameLocks noGrp="1"/>
          </p:cNvGraphicFramePr>
          <p:nvPr/>
        </p:nvGraphicFramePr>
        <p:xfrm>
          <a:off x="476672" y="4377669"/>
          <a:ext cx="4572000" cy="2138547"/>
        </p:xfrm>
        <a:graphic>
          <a:graphicData uri="http://schemas.openxmlformats.org/drawingml/2006/table">
            <a:tbl>
              <a:tblPr/>
              <a:tblGrid>
                <a:gridCol w="588354"/>
                <a:gridCol w="539324"/>
                <a:gridCol w="2267614"/>
                <a:gridCol w="588354"/>
                <a:gridCol w="588354"/>
              </a:tblGrid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193" marR="9193" marT="9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193" marR="9193" marT="9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FERFORJE MENTEŞELER</a:t>
                      </a:r>
                    </a:p>
                  </a:txBody>
                  <a:tcPr marL="9193" marR="9193" marT="9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193" marR="9193" marT="9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193" marR="9193" marT="9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17099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37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BOY (mm)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KUTU ADET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17099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193" marR="9193" marT="919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BİLYALI FERFORJE MENTEŞE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1401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BİLYALI FERFORJE MENTEŞE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1402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BİLYALI FERFORJE MENTEŞE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1403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BİLYALI FERFORJE MENTEŞE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1404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BİLYALI FERFORJE MENTEŞE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1405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BİLYALI FERFORJE MENTEŞE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1406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BİLYALI FERFORJE MENTEŞE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 l="4265" t="52040" r="69808" b="27552"/>
          <a:stretch>
            <a:fillRect/>
          </a:stretch>
        </p:blipFill>
        <p:spPr bwMode="auto">
          <a:xfrm>
            <a:off x="5085184" y="2123728"/>
            <a:ext cx="177281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 l="4015" t="73468" r="65443" b="7144"/>
          <a:stretch>
            <a:fillRect/>
          </a:stretch>
        </p:blipFill>
        <p:spPr bwMode="auto">
          <a:xfrm>
            <a:off x="5085185" y="4499992"/>
            <a:ext cx="158417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Resim" descr="KK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0928" y="179512"/>
            <a:ext cx="1296144" cy="1296144"/>
          </a:xfrm>
          <a:prstGeom prst="rect">
            <a:avLst/>
          </a:prstGeom>
        </p:spPr>
      </p:pic>
      <p:sp>
        <p:nvSpPr>
          <p:cNvPr id="12" name="11 Dikdörtgen"/>
          <p:cNvSpPr/>
          <p:nvPr/>
        </p:nvSpPr>
        <p:spPr>
          <a:xfrm>
            <a:off x="0" y="8532440"/>
            <a:ext cx="6858000" cy="611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00" dirty="0" smtClean="0"/>
              <a:t>MİLSAN MİL MENTEŞE</a:t>
            </a:r>
          </a:p>
          <a:p>
            <a:pPr algn="ctr"/>
            <a:r>
              <a:rPr lang="tr-TR" sz="900" dirty="0" smtClean="0"/>
              <a:t>0505 577 1738</a:t>
            </a:r>
          </a:p>
          <a:p>
            <a:pPr algn="ctr"/>
            <a:r>
              <a:rPr lang="tr-TR" sz="900" dirty="0" smtClean="0"/>
              <a:t>www.</a:t>
            </a:r>
            <a:r>
              <a:rPr lang="tr-TR" sz="900" dirty="0" err="1" smtClean="0"/>
              <a:t>milsanmilmentese</a:t>
            </a:r>
            <a:r>
              <a:rPr lang="tr-TR" sz="900" dirty="0" smtClean="0"/>
              <a:t>.com</a:t>
            </a:r>
          </a:p>
        </p:txBody>
      </p:sp>
      <p:graphicFrame>
        <p:nvGraphicFramePr>
          <p:cNvPr id="13" name="12 Tablo"/>
          <p:cNvGraphicFramePr>
            <a:graphicFrameLocks noGrp="1"/>
          </p:cNvGraphicFramePr>
          <p:nvPr/>
        </p:nvGraphicFramePr>
        <p:xfrm>
          <a:off x="404664" y="2123728"/>
          <a:ext cx="4572000" cy="2322408"/>
        </p:xfrm>
        <a:graphic>
          <a:graphicData uri="http://schemas.openxmlformats.org/drawingml/2006/table">
            <a:tbl>
              <a:tblPr/>
              <a:tblGrid>
                <a:gridCol w="588354"/>
                <a:gridCol w="539324"/>
                <a:gridCol w="2267614"/>
                <a:gridCol w="588354"/>
                <a:gridCol w="588354"/>
              </a:tblGrid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193" marR="9193" marT="9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193" marR="9193" marT="9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METAL KEPLİ  MAKARALAR</a:t>
                      </a:r>
                    </a:p>
                  </a:txBody>
                  <a:tcPr marL="9193" marR="9193" marT="9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193" marR="9193" marT="9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193" marR="9193" marT="9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17099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37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BOY (mm)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KUTU ADET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17099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193" marR="9193" marT="919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KEPLİ MAKARA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1501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KEPLİ MAKARA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1502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KEPLİ MAKARA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1503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KEPLİ MAKARA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1504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KEPLİ MAKARA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1505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KEPLİ MAKARA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1506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KEPLİ MAKARA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1507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KEPLİ MAKARA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16 Tablo"/>
          <p:cNvGraphicFramePr>
            <a:graphicFrameLocks noGrp="1"/>
          </p:cNvGraphicFramePr>
          <p:nvPr/>
        </p:nvGraphicFramePr>
        <p:xfrm>
          <a:off x="404664" y="4932040"/>
          <a:ext cx="4568770" cy="2322408"/>
        </p:xfrm>
        <a:graphic>
          <a:graphicData uri="http://schemas.openxmlformats.org/drawingml/2006/table">
            <a:tbl>
              <a:tblPr/>
              <a:tblGrid>
                <a:gridCol w="588354"/>
                <a:gridCol w="539324"/>
                <a:gridCol w="2267614"/>
                <a:gridCol w="585124"/>
                <a:gridCol w="588354"/>
              </a:tblGrid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193" marR="9193" marT="9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193" marR="9193" marT="9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METAL MAKARALAR</a:t>
                      </a:r>
                    </a:p>
                  </a:txBody>
                  <a:tcPr marL="9193" marR="9193" marT="9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193" marR="9193" marT="9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193" marR="9193" marT="9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17099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37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BOY (mm)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KUTU ADET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17099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193" marR="9193" marT="919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93" marR="9193" marT="9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1550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MAKARA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1551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MAKARA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1552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MAKARA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1553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MAKARA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1554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MAKARA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1555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MAKARA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1556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MAKARA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1557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MAKARA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193" marR="9193" marT="9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 cstate="print"/>
          <a:srcRect l="70053" t="11586" r="2426" b="45760"/>
          <a:stretch>
            <a:fillRect/>
          </a:stretch>
        </p:blipFill>
        <p:spPr bwMode="auto">
          <a:xfrm>
            <a:off x="5085184" y="2051720"/>
            <a:ext cx="177281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Resim" descr="KK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0928" y="179512"/>
            <a:ext cx="1296144" cy="1296144"/>
          </a:xfrm>
          <a:prstGeom prst="rect">
            <a:avLst/>
          </a:prstGeom>
        </p:spPr>
      </p:pic>
      <p:sp>
        <p:nvSpPr>
          <p:cNvPr id="12" name="11 Dikdörtgen"/>
          <p:cNvSpPr/>
          <p:nvPr/>
        </p:nvSpPr>
        <p:spPr>
          <a:xfrm>
            <a:off x="0" y="8532440"/>
            <a:ext cx="6858000" cy="611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00" dirty="0" smtClean="0"/>
              <a:t>MİLSAN MİL MENTEŞE</a:t>
            </a:r>
          </a:p>
          <a:p>
            <a:pPr algn="ctr"/>
            <a:r>
              <a:rPr lang="tr-TR" sz="900" dirty="0" smtClean="0"/>
              <a:t>0505 577 1738</a:t>
            </a:r>
          </a:p>
          <a:p>
            <a:pPr algn="ctr"/>
            <a:r>
              <a:rPr lang="tr-TR" sz="900" dirty="0" smtClean="0"/>
              <a:t>www.</a:t>
            </a:r>
            <a:r>
              <a:rPr lang="tr-TR" sz="900" dirty="0" err="1" smtClean="0"/>
              <a:t>milsanmilmentese</a:t>
            </a:r>
            <a:r>
              <a:rPr lang="tr-TR" sz="900" dirty="0" smtClean="0"/>
              <a:t>.com</a:t>
            </a:r>
          </a:p>
        </p:txBody>
      </p:sp>
      <p:graphicFrame>
        <p:nvGraphicFramePr>
          <p:cNvPr id="14" name="13 Tablo"/>
          <p:cNvGraphicFramePr>
            <a:graphicFrameLocks noGrp="1"/>
          </p:cNvGraphicFramePr>
          <p:nvPr/>
        </p:nvGraphicFramePr>
        <p:xfrm>
          <a:off x="404664" y="2123728"/>
          <a:ext cx="3581400" cy="1775460"/>
        </p:xfrm>
        <a:graphic>
          <a:graphicData uri="http://schemas.openxmlformats.org/drawingml/2006/table">
            <a:tbl>
              <a:tblPr/>
              <a:tblGrid>
                <a:gridCol w="609600"/>
                <a:gridCol w="558800"/>
                <a:gridCol w="1193800"/>
                <a:gridCol w="609600"/>
                <a:gridCol w="609600"/>
              </a:tblGrid>
              <a:tr h="34480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ÇİFTLİ METAL MAKARALAR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BOY (mm)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KUTU ADET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KEPLİ MAKARA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KEPLİ MAKARA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KEPLİ MAKARA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KEPLİ MAKARA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15 Tablo"/>
          <p:cNvGraphicFramePr>
            <a:graphicFrameLocks noGrp="1"/>
          </p:cNvGraphicFramePr>
          <p:nvPr/>
        </p:nvGraphicFramePr>
        <p:xfrm>
          <a:off x="404664" y="4355976"/>
          <a:ext cx="3949700" cy="1584960"/>
        </p:xfrm>
        <a:graphic>
          <a:graphicData uri="http://schemas.openxmlformats.org/drawingml/2006/table">
            <a:tbl>
              <a:tblPr/>
              <a:tblGrid>
                <a:gridCol w="609600"/>
                <a:gridCol w="558800"/>
                <a:gridCol w="1562100"/>
                <a:gridCol w="6096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KAPI ÜSTÜ RAY MAKARALAR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BOY (mm)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KUTU ADET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KAPI ÜSTÜ RAY MAKARASI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KAPI ÜSTÜ RAY MAKARASI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KAPI ÜSTÜ RAY MAKARASI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4" cstate="print"/>
          <a:srcRect l="58758" t="41975" r="22583" b="15491"/>
          <a:stretch>
            <a:fillRect/>
          </a:stretch>
        </p:blipFill>
        <p:spPr bwMode="auto">
          <a:xfrm>
            <a:off x="4625752" y="1043608"/>
            <a:ext cx="223224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Resim" descr="KK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0928" y="179512"/>
            <a:ext cx="1296144" cy="1296144"/>
          </a:xfrm>
          <a:prstGeom prst="rect">
            <a:avLst/>
          </a:prstGeom>
        </p:spPr>
      </p:pic>
      <p:sp>
        <p:nvSpPr>
          <p:cNvPr id="12" name="11 Dikdörtgen"/>
          <p:cNvSpPr/>
          <p:nvPr/>
        </p:nvSpPr>
        <p:spPr>
          <a:xfrm>
            <a:off x="0" y="8532440"/>
            <a:ext cx="6858000" cy="611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00" dirty="0" smtClean="0"/>
              <a:t>MİLSAN MİL MENTEŞE</a:t>
            </a:r>
          </a:p>
          <a:p>
            <a:pPr algn="ctr"/>
            <a:r>
              <a:rPr lang="tr-TR" sz="900" dirty="0" smtClean="0"/>
              <a:t>0505 577 1738</a:t>
            </a:r>
          </a:p>
          <a:p>
            <a:pPr algn="ctr"/>
            <a:r>
              <a:rPr lang="tr-TR" sz="900" dirty="0" smtClean="0"/>
              <a:t>www.</a:t>
            </a:r>
            <a:r>
              <a:rPr lang="tr-TR" sz="900" dirty="0" err="1" smtClean="0"/>
              <a:t>milsanmilmentese</a:t>
            </a:r>
            <a:r>
              <a:rPr lang="tr-TR" sz="900" dirty="0" smtClean="0"/>
              <a:t>.com</a:t>
            </a:r>
          </a:p>
        </p:txBody>
      </p:sp>
      <p:graphicFrame>
        <p:nvGraphicFramePr>
          <p:cNvPr id="11" name="10 Tablo"/>
          <p:cNvGraphicFramePr>
            <a:graphicFrameLocks noGrp="1"/>
          </p:cNvGraphicFramePr>
          <p:nvPr/>
        </p:nvGraphicFramePr>
        <p:xfrm>
          <a:off x="332656" y="2051720"/>
          <a:ext cx="3416300" cy="2727960"/>
        </p:xfrm>
        <a:graphic>
          <a:graphicData uri="http://schemas.openxmlformats.org/drawingml/2006/table">
            <a:tbl>
              <a:tblPr/>
              <a:tblGrid>
                <a:gridCol w="609600"/>
                <a:gridCol w="635000"/>
                <a:gridCol w="15621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YAYLI DEMİR KAPI SÜRGÜLERİ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 KUTU ADET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FERFORJE YAYLI SÜRGÜ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FERFORJE YAYLI SÜRGÜ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FERFORJE YAYLI SÜRGÜ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FERFORJE YAYLI SÜRGÜ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FERFORJE YAYLI SÜRGÜ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FERFORJE YAYLI SÜRGÜ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FERFORJE YAYLI SÜRGÜ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FERFORJE YAYLI SÜRGÜ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FERFORJE YAYLI SÜRGÜ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12 Tablo"/>
          <p:cNvGraphicFramePr>
            <a:graphicFrameLocks noGrp="1"/>
          </p:cNvGraphicFramePr>
          <p:nvPr/>
        </p:nvGraphicFramePr>
        <p:xfrm>
          <a:off x="332656" y="5148064"/>
          <a:ext cx="3416300" cy="1811655"/>
        </p:xfrm>
        <a:graphic>
          <a:graphicData uri="http://schemas.openxmlformats.org/drawingml/2006/table">
            <a:tbl>
              <a:tblPr/>
              <a:tblGrid>
                <a:gridCol w="609600"/>
                <a:gridCol w="635000"/>
                <a:gridCol w="15621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DEMİR KAPI SÜRGÜLERİ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 KUTU ADET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DEMİR KAPI SÜRGÜLERİ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DEMİR KAPI SÜRGÜLERİ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DEMİR KAPI SÜRGÜLERİ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DEMİR KAPI SÜRGÜLERİ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DEMİR KAPI SÜRGÜLERİ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4" cstate="print"/>
          <a:srcRect l="22643" t="35554" r="59902" b="45987"/>
          <a:stretch>
            <a:fillRect/>
          </a:stretch>
        </p:blipFill>
        <p:spPr bwMode="auto">
          <a:xfrm>
            <a:off x="4077073" y="4860032"/>
            <a:ext cx="259228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4" cstate="print"/>
          <a:srcRect l="22643" t="14688" r="60504" b="66051"/>
          <a:stretch>
            <a:fillRect/>
          </a:stretch>
        </p:blipFill>
        <p:spPr bwMode="auto">
          <a:xfrm>
            <a:off x="3789040" y="1835696"/>
            <a:ext cx="302433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Resim" descr="KK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0928" y="179512"/>
            <a:ext cx="1296144" cy="1296144"/>
          </a:xfrm>
          <a:prstGeom prst="rect">
            <a:avLst/>
          </a:prstGeom>
        </p:spPr>
      </p:pic>
      <p:sp>
        <p:nvSpPr>
          <p:cNvPr id="12" name="11 Dikdörtgen"/>
          <p:cNvSpPr/>
          <p:nvPr/>
        </p:nvSpPr>
        <p:spPr>
          <a:xfrm>
            <a:off x="0" y="8532440"/>
            <a:ext cx="6858000" cy="611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00" dirty="0" smtClean="0"/>
              <a:t>MİLSAN MİL MENTEŞE</a:t>
            </a:r>
          </a:p>
          <a:p>
            <a:pPr algn="ctr"/>
            <a:r>
              <a:rPr lang="tr-TR" sz="900" dirty="0" smtClean="0"/>
              <a:t>0505 577 1738</a:t>
            </a:r>
          </a:p>
          <a:p>
            <a:pPr algn="ctr"/>
            <a:r>
              <a:rPr lang="tr-TR" sz="900" dirty="0" smtClean="0"/>
              <a:t>www.</a:t>
            </a:r>
            <a:r>
              <a:rPr lang="tr-TR" sz="900" dirty="0" err="1" smtClean="0"/>
              <a:t>milsanmilmentese</a:t>
            </a:r>
            <a:r>
              <a:rPr lang="tr-TR" sz="900" dirty="0" smtClean="0"/>
              <a:t>.com</a:t>
            </a:r>
          </a:p>
        </p:txBody>
      </p:sp>
      <p:graphicFrame>
        <p:nvGraphicFramePr>
          <p:cNvPr id="14" name="13 Tablo"/>
          <p:cNvGraphicFramePr>
            <a:graphicFrameLocks noGrp="1"/>
          </p:cNvGraphicFramePr>
          <p:nvPr/>
        </p:nvGraphicFramePr>
        <p:xfrm>
          <a:off x="372740" y="2051720"/>
          <a:ext cx="3416300" cy="1811655"/>
        </p:xfrm>
        <a:graphic>
          <a:graphicData uri="http://schemas.openxmlformats.org/drawingml/2006/table">
            <a:tbl>
              <a:tblPr/>
              <a:tblGrid>
                <a:gridCol w="609600"/>
                <a:gridCol w="635000"/>
                <a:gridCol w="15621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HAZIR YAYLI SÜRGÜLER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 KUTU ADET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HAZIR YAYLI SÜRGÜ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HAZIR YAYLI SÜRGÜ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HAZIR YAYLI SÜRGÜ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HAZIR YAYLI SÜRGÜ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HAZIR YAYLI SÜRGÜ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15 Tablo"/>
          <p:cNvGraphicFramePr>
            <a:graphicFrameLocks noGrp="1"/>
          </p:cNvGraphicFramePr>
          <p:nvPr/>
        </p:nvGraphicFramePr>
        <p:xfrm>
          <a:off x="372740" y="4283968"/>
          <a:ext cx="3416300" cy="1049655"/>
        </p:xfrm>
        <a:graphic>
          <a:graphicData uri="http://schemas.openxmlformats.org/drawingml/2006/table">
            <a:tbl>
              <a:tblPr/>
              <a:tblGrid>
                <a:gridCol w="609600"/>
                <a:gridCol w="635000"/>
                <a:gridCol w="15621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ŞARYO MAKARA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KUTU ADET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ŞARYO MAKARA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16 Tablo"/>
          <p:cNvGraphicFramePr>
            <a:graphicFrameLocks noGrp="1"/>
          </p:cNvGraphicFramePr>
          <p:nvPr/>
        </p:nvGraphicFramePr>
        <p:xfrm>
          <a:off x="381496" y="5724128"/>
          <a:ext cx="3911600" cy="1240155"/>
        </p:xfrm>
        <a:graphic>
          <a:graphicData uri="http://schemas.openxmlformats.org/drawingml/2006/table">
            <a:tbl>
              <a:tblPr/>
              <a:tblGrid>
                <a:gridCol w="609600"/>
                <a:gridCol w="635000"/>
                <a:gridCol w="20574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KABLO TAŞIYICI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 KUTU ADET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KABLO TAŞIYICI DÖRTLÜ MAKARA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KABLO TAŞIYICI DÖRTLÜ MAKARA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4" cstate="print"/>
          <a:srcRect t="44942" r="83147" b="34192"/>
          <a:stretch>
            <a:fillRect/>
          </a:stretch>
        </p:blipFill>
        <p:spPr bwMode="auto">
          <a:xfrm>
            <a:off x="4149080" y="1979712"/>
            <a:ext cx="201622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/>
          <a:srcRect l="644" t="67656" r="80697" b="9071"/>
          <a:stretch>
            <a:fillRect/>
          </a:stretch>
        </p:blipFill>
        <p:spPr bwMode="auto">
          <a:xfrm>
            <a:off x="4625752" y="4427984"/>
            <a:ext cx="22322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Resim" descr="KK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0928" y="179512"/>
            <a:ext cx="1296144" cy="1296144"/>
          </a:xfrm>
          <a:prstGeom prst="rect">
            <a:avLst/>
          </a:prstGeom>
        </p:spPr>
      </p:pic>
      <p:sp>
        <p:nvSpPr>
          <p:cNvPr id="12" name="11 Dikdörtgen"/>
          <p:cNvSpPr/>
          <p:nvPr/>
        </p:nvSpPr>
        <p:spPr>
          <a:xfrm>
            <a:off x="0" y="8532440"/>
            <a:ext cx="6858000" cy="611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00" dirty="0" smtClean="0"/>
              <a:t>MİLSAN MİL MENTEŞE</a:t>
            </a:r>
          </a:p>
          <a:p>
            <a:pPr algn="ctr"/>
            <a:r>
              <a:rPr lang="tr-TR" sz="900" dirty="0" smtClean="0"/>
              <a:t>0505 577 1738</a:t>
            </a:r>
          </a:p>
          <a:p>
            <a:pPr algn="ctr"/>
            <a:r>
              <a:rPr lang="tr-TR" sz="900" dirty="0" smtClean="0"/>
              <a:t>www.</a:t>
            </a:r>
            <a:r>
              <a:rPr lang="tr-TR" sz="900" dirty="0" err="1" smtClean="0"/>
              <a:t>milsanmilmentese</a:t>
            </a:r>
            <a:r>
              <a:rPr lang="tr-TR" sz="900" dirty="0" smtClean="0"/>
              <a:t>.com</a:t>
            </a:r>
          </a:p>
        </p:txBody>
      </p:sp>
      <p:graphicFrame>
        <p:nvGraphicFramePr>
          <p:cNvPr id="10" name="9 Tablo"/>
          <p:cNvGraphicFramePr>
            <a:graphicFrameLocks noGrp="1"/>
          </p:cNvGraphicFramePr>
          <p:nvPr/>
        </p:nvGraphicFramePr>
        <p:xfrm>
          <a:off x="381496" y="2051720"/>
          <a:ext cx="3911600" cy="1430655"/>
        </p:xfrm>
        <a:graphic>
          <a:graphicData uri="http://schemas.openxmlformats.org/drawingml/2006/table">
            <a:tbl>
              <a:tblPr/>
              <a:tblGrid>
                <a:gridCol w="609600"/>
                <a:gridCol w="635000"/>
                <a:gridCol w="20574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DENGE MAKARALARI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KUTU ADET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SOMUNLU DENGE POLİTİLEN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SOMUNLU DENGE POLİTİLEN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SOMUNLU DENGE POLİTİLEN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12 Tablo"/>
          <p:cNvGraphicFramePr>
            <a:graphicFrameLocks noGrp="1"/>
          </p:cNvGraphicFramePr>
          <p:nvPr/>
        </p:nvGraphicFramePr>
        <p:xfrm>
          <a:off x="381496" y="3851920"/>
          <a:ext cx="3911600" cy="1049655"/>
        </p:xfrm>
        <a:graphic>
          <a:graphicData uri="http://schemas.openxmlformats.org/drawingml/2006/table">
            <a:tbl>
              <a:tblPr/>
              <a:tblGrid>
                <a:gridCol w="609600"/>
                <a:gridCol w="635000"/>
                <a:gridCol w="20574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AYARLI DENGE MAKARASI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 KUTU ADET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AYARLI DENGE MAKARASI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14 Tablo"/>
          <p:cNvGraphicFramePr>
            <a:graphicFrameLocks noGrp="1"/>
          </p:cNvGraphicFramePr>
          <p:nvPr/>
        </p:nvGraphicFramePr>
        <p:xfrm>
          <a:off x="332656" y="5292080"/>
          <a:ext cx="3911600" cy="1049655"/>
        </p:xfrm>
        <a:graphic>
          <a:graphicData uri="http://schemas.openxmlformats.org/drawingml/2006/table">
            <a:tbl>
              <a:tblPr/>
              <a:tblGrid>
                <a:gridCol w="609600"/>
                <a:gridCol w="635000"/>
                <a:gridCol w="20574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ÇELİK DENGE MAKARASI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 KUTU ADET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ÇELİK DENGE MAKARASI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1" name="20 Tablo"/>
          <p:cNvGraphicFramePr>
            <a:graphicFrameLocks noGrp="1"/>
          </p:cNvGraphicFramePr>
          <p:nvPr/>
        </p:nvGraphicFramePr>
        <p:xfrm>
          <a:off x="332656" y="6732240"/>
          <a:ext cx="3911600" cy="1049655"/>
        </p:xfrm>
        <a:graphic>
          <a:graphicData uri="http://schemas.openxmlformats.org/drawingml/2006/table">
            <a:tbl>
              <a:tblPr/>
              <a:tblGrid>
                <a:gridCol w="609600"/>
                <a:gridCol w="635000"/>
                <a:gridCol w="20574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DENGE MAKARASI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 KUTU ADET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DENGE MAKARASI POLİTİLEN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4" cstate="print"/>
          <a:srcRect l="35885" t="33147" r="56290" b="54012"/>
          <a:stretch>
            <a:fillRect/>
          </a:stretch>
        </p:blipFill>
        <p:spPr bwMode="auto">
          <a:xfrm>
            <a:off x="5013176" y="1835696"/>
            <a:ext cx="1368152" cy="16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/>
          <a:srcRect l="31943" t="45987" r="54213" b="41172"/>
          <a:stretch>
            <a:fillRect/>
          </a:stretch>
        </p:blipFill>
        <p:spPr bwMode="auto">
          <a:xfrm>
            <a:off x="4941168" y="3923928"/>
            <a:ext cx="165618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/>
          <a:srcRect l="33749" t="58025" r="56019" b="29134"/>
          <a:stretch>
            <a:fillRect/>
          </a:stretch>
        </p:blipFill>
        <p:spPr bwMode="auto">
          <a:xfrm>
            <a:off x="4941168" y="5364088"/>
            <a:ext cx="122413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 l="32545" t="66051" r="56621" b="22714"/>
          <a:stretch>
            <a:fillRect/>
          </a:stretch>
        </p:blipFill>
        <p:spPr bwMode="auto">
          <a:xfrm>
            <a:off x="4869160" y="6444208"/>
            <a:ext cx="129614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Resim" descr="KK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0928" y="179512"/>
            <a:ext cx="1296144" cy="1296144"/>
          </a:xfrm>
          <a:prstGeom prst="rect">
            <a:avLst/>
          </a:prstGeom>
        </p:spPr>
      </p:pic>
      <p:sp>
        <p:nvSpPr>
          <p:cNvPr id="12" name="11 Dikdörtgen"/>
          <p:cNvSpPr/>
          <p:nvPr/>
        </p:nvSpPr>
        <p:spPr>
          <a:xfrm>
            <a:off x="0" y="8532440"/>
            <a:ext cx="6858000" cy="611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00" dirty="0" smtClean="0"/>
              <a:t>MİLSAN MİL MENTEŞE</a:t>
            </a:r>
          </a:p>
          <a:p>
            <a:pPr algn="ctr"/>
            <a:r>
              <a:rPr lang="tr-TR" sz="900" dirty="0" smtClean="0"/>
              <a:t>0505 577 1738</a:t>
            </a:r>
          </a:p>
          <a:p>
            <a:pPr algn="ctr"/>
            <a:r>
              <a:rPr lang="tr-TR" sz="900" dirty="0" smtClean="0"/>
              <a:t>www.</a:t>
            </a:r>
            <a:r>
              <a:rPr lang="tr-TR" sz="900" dirty="0" err="1" smtClean="0"/>
              <a:t>milsanmilmentese</a:t>
            </a:r>
            <a:r>
              <a:rPr lang="tr-TR" sz="900" dirty="0" smtClean="0"/>
              <a:t>.com</a:t>
            </a:r>
          </a:p>
        </p:txBody>
      </p:sp>
      <p:graphicFrame>
        <p:nvGraphicFramePr>
          <p:cNvPr id="14" name="13 Tablo"/>
          <p:cNvGraphicFramePr>
            <a:graphicFrameLocks noGrp="1"/>
          </p:cNvGraphicFramePr>
          <p:nvPr/>
        </p:nvGraphicFramePr>
        <p:xfrm>
          <a:off x="381496" y="2051720"/>
          <a:ext cx="3911600" cy="1430655"/>
        </p:xfrm>
        <a:graphic>
          <a:graphicData uri="http://schemas.openxmlformats.org/drawingml/2006/table">
            <a:tbl>
              <a:tblPr/>
              <a:tblGrid>
                <a:gridCol w="609600"/>
                <a:gridCol w="635000"/>
                <a:gridCol w="20574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BAYRAK MAKARASI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 KUTU ADET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BAYRAK MAKARASI POLİTİLEN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BAYRAK MAKARASI POLİTİLEN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BAYRAK MAKARASI POLİTİLEN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15 Tablo"/>
          <p:cNvGraphicFramePr>
            <a:graphicFrameLocks noGrp="1"/>
          </p:cNvGraphicFramePr>
          <p:nvPr/>
        </p:nvGraphicFramePr>
        <p:xfrm>
          <a:off x="404664" y="3851920"/>
          <a:ext cx="3911600" cy="1240155"/>
        </p:xfrm>
        <a:graphic>
          <a:graphicData uri="http://schemas.openxmlformats.org/drawingml/2006/table">
            <a:tbl>
              <a:tblPr/>
              <a:tblGrid>
                <a:gridCol w="609600"/>
                <a:gridCol w="635000"/>
                <a:gridCol w="20574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DENGE MAKARALARI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 KUTU ADET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DENGE MAKARASI POLİTİLEN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DENGE MAKARASI POLİTİLEN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16 Tablo"/>
          <p:cNvGraphicFramePr>
            <a:graphicFrameLocks noGrp="1"/>
          </p:cNvGraphicFramePr>
          <p:nvPr/>
        </p:nvGraphicFramePr>
        <p:xfrm>
          <a:off x="404664" y="5580112"/>
          <a:ext cx="3911600" cy="1430655"/>
        </p:xfrm>
        <a:graphic>
          <a:graphicData uri="http://schemas.openxmlformats.org/drawingml/2006/table">
            <a:tbl>
              <a:tblPr/>
              <a:tblGrid>
                <a:gridCol w="609600"/>
                <a:gridCol w="635000"/>
                <a:gridCol w="20574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İNŞAAT MAKARALARI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KOD 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ÇAP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STANDART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 KUTU ADET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İNŞAAT MAKARALI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İNŞAAT MAKARALI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 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İNŞAAT MAKARALI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4" cstate="print"/>
          <a:srcRect l="31672" t="41975" r="56394" b="33147"/>
          <a:stretch>
            <a:fillRect/>
          </a:stretch>
        </p:blipFill>
        <p:spPr bwMode="auto">
          <a:xfrm>
            <a:off x="4437112" y="1763688"/>
            <a:ext cx="2420888" cy="3785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5" cstate="print"/>
          <a:srcRect l="4213" t="32344" r="83105" b="40370"/>
          <a:stretch>
            <a:fillRect/>
          </a:stretch>
        </p:blipFill>
        <p:spPr bwMode="auto">
          <a:xfrm>
            <a:off x="4725144" y="5076056"/>
            <a:ext cx="151720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1108</Words>
  <Application>Microsoft Office PowerPoint</Application>
  <PresentationFormat>Ekran Gösterisi (4:3)</PresentationFormat>
  <Paragraphs>729</Paragraphs>
  <Slides>9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0" baseType="lpstr">
      <vt:lpstr>Ofis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Emin Yağcıoğlu</dc:creator>
  <cp:lastModifiedBy>Emin Yağcıoğlu</cp:lastModifiedBy>
  <cp:revision>28</cp:revision>
  <dcterms:created xsi:type="dcterms:W3CDTF">2020-07-27T14:26:46Z</dcterms:created>
  <dcterms:modified xsi:type="dcterms:W3CDTF">2020-07-27T18:43:05Z</dcterms:modified>
</cp:coreProperties>
</file>